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izV5QIazBXcuJLMy4P8McXFYrH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3edf8840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313edf8840a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6a1c1da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316a1c1da7c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3f9b934c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313f9b934c3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69ed1b5b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3169ed1b5b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10" Type="http://schemas.openxmlformats.org/officeDocument/2006/relationships/image" Target="../media/image31.png"/><Relationship Id="rId9" Type="http://schemas.openxmlformats.org/officeDocument/2006/relationships/image" Target="../media/image28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29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35.png"/><Relationship Id="rId7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10" Type="http://schemas.openxmlformats.org/officeDocument/2006/relationships/image" Target="../media/image21.png"/><Relationship Id="rId9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9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3" l="0" r="0" t="-9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5341007" y="-87858"/>
            <a:ext cx="18685978" cy="18685978"/>
          </a:xfrm>
          <a:custGeom>
            <a:rect b="b" l="l" r="r" t="t"/>
            <a:pathLst>
              <a:path extrusionOk="0" h="18685978" w="18685978">
                <a:moveTo>
                  <a:pt x="0" y="0"/>
                </a:moveTo>
                <a:lnTo>
                  <a:pt x="18685978" y="0"/>
                </a:lnTo>
                <a:lnTo>
                  <a:pt x="18685978" y="18685978"/>
                </a:lnTo>
                <a:lnTo>
                  <a:pt x="0" y="186859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9144000" y="-6131962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0027802" y="1028700"/>
            <a:ext cx="9340321" cy="10766940"/>
          </a:xfrm>
          <a:custGeom>
            <a:rect b="b" l="l" r="r" t="t"/>
            <a:pathLst>
              <a:path extrusionOk="0" h="10766940" w="9340321">
                <a:moveTo>
                  <a:pt x="0" y="0"/>
                </a:moveTo>
                <a:lnTo>
                  <a:pt x="9340321" y="0"/>
                </a:lnTo>
                <a:lnTo>
                  <a:pt x="9340321" y="10766940"/>
                </a:lnTo>
                <a:lnTo>
                  <a:pt x="0" y="10766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1028958" y="6132517"/>
            <a:ext cx="3521777" cy="9894"/>
          </a:xfrm>
          <a:prstGeom prst="straightConnector1">
            <a:avLst/>
          </a:prstGeom>
          <a:noFill/>
          <a:ln cap="flat" cmpd="sng" w="85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"/>
          <p:cNvSpPr txBox="1"/>
          <p:nvPr/>
        </p:nvSpPr>
        <p:spPr>
          <a:xfrm>
            <a:off x="1028700" y="8874125"/>
            <a:ext cx="5901583" cy="34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Capstone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4964675" y="8438618"/>
            <a:ext cx="6489690" cy="6489690"/>
          </a:xfrm>
          <a:custGeom>
            <a:rect b="b" l="l" r="r" t="t"/>
            <a:pathLst>
              <a:path extrusionOk="0"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028958" y="1028700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028700" y="3360004"/>
            <a:ext cx="9791700" cy="1320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4"/>
              <a:buFont typeface="Arial"/>
              <a:buNone/>
            </a:pPr>
            <a:r>
              <a:rPr b="1" i="0" lang="en-US" sz="933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028699" y="4689423"/>
            <a:ext cx="9408523" cy="1174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0"/>
              <a:buFont typeface="Arial"/>
              <a:buNone/>
            </a:pPr>
            <a:r>
              <a:rPr b="1" i="0" lang="en-US" sz="694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DE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028838" y="6720108"/>
            <a:ext cx="66183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7"/>
              <a:buFont typeface="Arial"/>
              <a:buNone/>
            </a:pPr>
            <a:r>
              <a:rPr b="0" i="0" lang="en-US" sz="3027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Matías Estay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7"/>
              <a:buFont typeface="Arial"/>
              <a:buNone/>
            </a:pPr>
            <a:r>
              <a:rPr b="0" i="0" lang="en-US" sz="3027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Marcelo Montecino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7"/>
              <a:buFont typeface="Arial"/>
              <a:buNone/>
            </a:pPr>
            <a:r>
              <a:rPr b="0" i="0" lang="en-US" sz="3027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Paula Velásquez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yellow and black logo&#10;&#10;Description automatically generated" id="95" name="Google Shape;9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53466">
            <a:off x="11953317" y="3418337"/>
            <a:ext cx="2673966" cy="267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/>
          <p:nvPr/>
        </p:nvSpPr>
        <p:spPr>
          <a:xfrm>
            <a:off x="0" y="-32266"/>
            <a:ext cx="18288000" cy="10319266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3" l="0" r="0" t="-9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9129807" y="-4006829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4426378" y="9032875"/>
            <a:ext cx="6489690" cy="6489690"/>
          </a:xfrm>
          <a:custGeom>
            <a:rect b="b" l="l" r="r" t="t"/>
            <a:pathLst>
              <a:path extrusionOk="0"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9363075" y="1028700"/>
            <a:ext cx="8497279" cy="9173850"/>
          </a:xfrm>
          <a:custGeom>
            <a:rect b="b" l="l" r="r" t="t"/>
            <a:pathLst>
              <a:path extrusionOk="0" h="9173850" w="8497279">
                <a:moveTo>
                  <a:pt x="0" y="0"/>
                </a:moveTo>
                <a:lnTo>
                  <a:pt x="8497279" y="0"/>
                </a:lnTo>
                <a:lnTo>
                  <a:pt x="8497279" y="9173850"/>
                </a:lnTo>
                <a:lnTo>
                  <a:pt x="0" y="91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789151" y="3912525"/>
            <a:ext cx="11408100" cy="3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950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ARQUITECTURA DE LA SOLUCIÓN</a:t>
            </a:r>
            <a:endParaRPr b="0" i="0" sz="9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1008104" y="910294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304800" y="12013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-1200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5" l="0" r="0" t="-9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8303115" y="-6113666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10110590" y="-3294529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2357100" y="1985296"/>
            <a:ext cx="13573800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94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TECNOLOGÍAS UTILIZADAS PARA EL DESARROLLO DEL SISTEMA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4529530" y="8649137"/>
            <a:ext cx="5675656" cy="5675656"/>
          </a:xfrm>
          <a:custGeom>
            <a:rect b="b" l="l" r="r" t="t"/>
            <a:pathLst>
              <a:path extrusionOk="0"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1008104" y="910294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2056163" y="4276925"/>
            <a:ext cx="4332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67"/>
              <a:buFont typeface="Arial"/>
              <a:buNone/>
            </a:pPr>
            <a:r>
              <a:rPr b="1" i="0" lang="en-US" sz="400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LENGUAJES DE PROGRAMACIÓN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29101" y="4180643"/>
            <a:ext cx="1491924" cy="144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686513" y="4180650"/>
            <a:ext cx="1491900" cy="144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29638" y="5989120"/>
            <a:ext cx="1690850" cy="163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445340" y="7945742"/>
            <a:ext cx="1575148" cy="152478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/>
          <p:nvPr/>
        </p:nvSpPr>
        <p:spPr>
          <a:xfrm>
            <a:off x="2124763" y="6161023"/>
            <a:ext cx="4332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67"/>
              <a:buFont typeface="Arial"/>
              <a:buNone/>
            </a:pPr>
            <a:r>
              <a:rPr b="1" i="0" lang="en-US" sz="400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DE MARCADO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2124763" y="8106060"/>
            <a:ext cx="4332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67"/>
              <a:buFont typeface="Arial"/>
              <a:buNone/>
            </a:pPr>
            <a:r>
              <a:rPr b="1" i="0" lang="en-US" sz="400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DE ESTILO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3edf8840a_0_28"/>
          <p:cNvSpPr/>
          <p:nvPr/>
        </p:nvSpPr>
        <p:spPr>
          <a:xfrm>
            <a:off x="0" y="13063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5" l="0" r="0" t="-9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313edf8840a_0_28"/>
          <p:cNvSpPr/>
          <p:nvPr/>
        </p:nvSpPr>
        <p:spPr>
          <a:xfrm>
            <a:off x="9114240" y="-609048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13edf8840a_0_28"/>
          <p:cNvSpPr/>
          <p:nvPr/>
        </p:nvSpPr>
        <p:spPr>
          <a:xfrm>
            <a:off x="10110590" y="-3294529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13edf8840a_0_28"/>
          <p:cNvSpPr txBox="1"/>
          <p:nvPr/>
        </p:nvSpPr>
        <p:spPr>
          <a:xfrm>
            <a:off x="2357100" y="1985296"/>
            <a:ext cx="13573800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94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TECNOLOGÍAS UTILIZADAS PARA EL DESARROLLO DEL SISTEMA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13edf8840a_0_28"/>
          <p:cNvSpPr/>
          <p:nvPr/>
        </p:nvSpPr>
        <p:spPr>
          <a:xfrm>
            <a:off x="4529530" y="8649137"/>
            <a:ext cx="5675656" cy="5675656"/>
          </a:xfrm>
          <a:custGeom>
            <a:rect b="b" l="l" r="r" t="t"/>
            <a:pathLst>
              <a:path extrusionOk="0"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313edf8840a_0_28"/>
          <p:cNvSpPr/>
          <p:nvPr/>
        </p:nvSpPr>
        <p:spPr>
          <a:xfrm>
            <a:off x="1008104" y="910294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313edf8840a_0_28"/>
          <p:cNvSpPr txBox="1"/>
          <p:nvPr/>
        </p:nvSpPr>
        <p:spPr>
          <a:xfrm>
            <a:off x="6471408" y="3658013"/>
            <a:ext cx="4332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67"/>
              <a:buFont typeface="Arial"/>
              <a:buNone/>
            </a:pPr>
            <a:r>
              <a:rPr b="1" i="0" lang="en-US" sz="400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HERRAMIENTAS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Logo - CleanPNG / KissPNG" id="268" name="Google Shape;268;g313edf8840a_0_28"/>
          <p:cNvSpPr/>
          <p:nvPr/>
        </p:nvSpPr>
        <p:spPr>
          <a:xfrm>
            <a:off x="8991600" y="967178"/>
            <a:ext cx="4328722" cy="4328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Logo - CleanPNG / KissPNG" id="269" name="Google Shape;269;g313edf8840a_0_28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Logo - CleanPNG / KissPNG" id="270" name="Google Shape;270;g313edf8840a_0_28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Programming Logo - CleanPNG / KissPNG" id="271" name="Google Shape;271;g313edf8840a_0_28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Logo - CleanPNG / KissPNG" id="272" name="Google Shape;272;g313edf8840a_0_28"/>
          <p:cNvSpPr/>
          <p:nvPr/>
        </p:nvSpPr>
        <p:spPr>
          <a:xfrm>
            <a:off x="6421680" y="665881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313edf8840a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17948" y="5020527"/>
            <a:ext cx="27336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274" name="Google Shape;274;g313edf8840a_0_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74312" y="6550505"/>
            <a:ext cx="10139376" cy="350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6a1c1da7c_1_1"/>
          <p:cNvSpPr/>
          <p:nvPr/>
        </p:nvSpPr>
        <p:spPr>
          <a:xfrm>
            <a:off x="-159214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7" l="0" r="0" t="-921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16a1c1da7c_1_1"/>
          <p:cNvSpPr/>
          <p:nvPr/>
        </p:nvSpPr>
        <p:spPr>
          <a:xfrm>
            <a:off x="8919411" y="-609048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16a1c1da7c_1_1"/>
          <p:cNvSpPr/>
          <p:nvPr/>
        </p:nvSpPr>
        <p:spPr>
          <a:xfrm>
            <a:off x="10110590" y="-3294529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16a1c1da7c_1_1"/>
          <p:cNvSpPr txBox="1"/>
          <p:nvPr/>
        </p:nvSpPr>
        <p:spPr>
          <a:xfrm>
            <a:off x="2357100" y="915608"/>
            <a:ext cx="13573800" cy="16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94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TECNOLOGÍAS UTILIZADAS PARA EL DESARROLLO DEL SISTEMA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16a1c1da7c_1_1"/>
          <p:cNvSpPr/>
          <p:nvPr/>
        </p:nvSpPr>
        <p:spPr>
          <a:xfrm>
            <a:off x="4529530" y="8649137"/>
            <a:ext cx="5675656" cy="5675656"/>
          </a:xfrm>
          <a:custGeom>
            <a:rect b="b" l="l" r="r" t="t"/>
            <a:pathLst>
              <a:path extrusionOk="0"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16a1c1da7c_1_1"/>
          <p:cNvSpPr/>
          <p:nvPr/>
        </p:nvSpPr>
        <p:spPr>
          <a:xfrm>
            <a:off x="4" y="153669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Node Js Logo - Node.js Logo - CleanPNG / KissPNG" id="285" name="Google Shape;285;g316a1c1da7c_1_1"/>
          <p:cNvSpPr/>
          <p:nvPr/>
        </p:nvSpPr>
        <p:spPr>
          <a:xfrm>
            <a:off x="8991600" y="967178"/>
            <a:ext cx="43287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Logo - CleanPNG / KissPNG" id="286" name="Google Shape;286;g316a1c1da7c_1_1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Logo - CleanPNG / KissPNG" id="287" name="Google Shape;287;g316a1c1da7c_1_1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Programming Logo - CleanPNG / KissPNG" id="288" name="Google Shape;288;g316a1c1da7c_1_1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Logo - CleanPNG / KissPNG" id="289" name="Google Shape;289;g316a1c1da7c_1_1"/>
          <p:cNvSpPr/>
          <p:nvPr/>
        </p:nvSpPr>
        <p:spPr>
          <a:xfrm>
            <a:off x="6421680" y="665881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316a1c1da7c_1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9963" y="2870600"/>
            <a:ext cx="6869625" cy="6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/>
          <p:nvPr/>
        </p:nvSpPr>
        <p:spPr>
          <a:xfrm>
            <a:off x="-159214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09" l="0" r="0" t="-92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6"/>
          <p:cNvSpPr/>
          <p:nvPr/>
        </p:nvSpPr>
        <p:spPr>
          <a:xfrm>
            <a:off x="8919411" y="-609048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10110590" y="-3294529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2357100" y="4640109"/>
            <a:ext cx="13573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94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PROBUILDER APP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4529530" y="8649137"/>
            <a:ext cx="5675656" cy="5675656"/>
          </a:xfrm>
          <a:custGeom>
            <a:rect b="b" l="l" r="r" t="t"/>
            <a:pathLst>
              <a:path extrusionOk="0"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4" y="153669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Node Js Logo - Node.js Logo - CleanPNG / KissPNG" id="301" name="Google Shape;301;p26"/>
          <p:cNvSpPr/>
          <p:nvPr/>
        </p:nvSpPr>
        <p:spPr>
          <a:xfrm>
            <a:off x="8991600" y="967178"/>
            <a:ext cx="43287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Logo - CleanPNG / KissPNG" id="302" name="Google Shape;302;p26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Logo - CleanPNG / KissPNG" id="303" name="Google Shape;303;p26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Programming Logo - CleanPNG / KissPNG" id="304" name="Google Shape;304;p26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Node Js Logo - Node.js Logo - CleanPNG / KissPNG" id="305" name="Google Shape;305;p26"/>
          <p:cNvSpPr/>
          <p:nvPr/>
        </p:nvSpPr>
        <p:spPr>
          <a:xfrm>
            <a:off x="6421680" y="665881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3" l="0" r="0" t="-9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8"/>
          <p:cNvSpPr/>
          <p:nvPr/>
        </p:nvSpPr>
        <p:spPr>
          <a:xfrm>
            <a:off x="3647905" y="1444010"/>
            <a:ext cx="19769711" cy="19769711"/>
          </a:xfrm>
          <a:custGeom>
            <a:rect b="b" l="l" r="r" t="t"/>
            <a:pathLst>
              <a:path extrusionOk="0" h="19769711" w="19769711">
                <a:moveTo>
                  <a:pt x="0" y="0"/>
                </a:moveTo>
                <a:lnTo>
                  <a:pt x="19769711" y="0"/>
                </a:lnTo>
                <a:lnTo>
                  <a:pt x="19769711" y="19769711"/>
                </a:lnTo>
                <a:lnTo>
                  <a:pt x="0" y="1976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10837583" y="-6186424"/>
            <a:ext cx="9065379" cy="9065379"/>
          </a:xfrm>
          <a:custGeom>
            <a:rect b="b" l="l" r="r" t="t"/>
            <a:pathLst>
              <a:path extrusionOk="0"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9"/>
                </a:lnTo>
                <a:lnTo>
                  <a:pt x="0" y="9065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3" name="Google Shape;313;p8"/>
          <p:cNvCxnSpPr/>
          <p:nvPr/>
        </p:nvCxnSpPr>
        <p:spPr>
          <a:xfrm>
            <a:off x="1028700" y="3607045"/>
            <a:ext cx="3100573" cy="871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4" name="Google Shape;314;p8"/>
          <p:cNvGrpSpPr/>
          <p:nvPr/>
        </p:nvGrpSpPr>
        <p:grpSpPr>
          <a:xfrm rot="595843">
            <a:off x="9948749" y="449242"/>
            <a:ext cx="6291107" cy="12444987"/>
            <a:chOff x="0" y="0"/>
            <a:chExt cx="2620010" cy="5182870"/>
          </a:xfrm>
        </p:grpSpPr>
        <p:sp>
          <p:nvSpPr>
            <p:cNvPr id="315" name="Google Shape;315;p8"/>
            <p:cNvSpPr/>
            <p:nvPr/>
          </p:nvSpPr>
          <p:spPr>
            <a:xfrm>
              <a:off x="53340" y="25400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1121410" y="198120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78312" y="187909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0" y="685800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0" y="1057910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0" y="1526540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2592070" y="1184910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27940" y="0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8"/>
          <p:cNvSpPr/>
          <p:nvPr/>
        </p:nvSpPr>
        <p:spPr>
          <a:xfrm rot="658277">
            <a:off x="15603326" y="6600532"/>
            <a:ext cx="2172725" cy="2657768"/>
          </a:xfrm>
          <a:custGeom>
            <a:rect b="b" l="l" r="r" t="t"/>
            <a:pathLst>
              <a:path extrusionOk="0" h="2657768" w="2172725">
                <a:moveTo>
                  <a:pt x="0" y="0"/>
                </a:moveTo>
                <a:lnTo>
                  <a:pt x="2172725" y="0"/>
                </a:lnTo>
                <a:lnTo>
                  <a:pt x="2172725" y="2657768"/>
                </a:lnTo>
                <a:lnTo>
                  <a:pt x="0" y="2657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8"/>
          <p:cNvSpPr txBox="1"/>
          <p:nvPr/>
        </p:nvSpPr>
        <p:spPr>
          <a:xfrm>
            <a:off x="1028823" y="2315710"/>
            <a:ext cx="8115177" cy="109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rPr b="1" i="0" lang="en-US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1008100" y="4491250"/>
            <a:ext cx="84528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proyecto Probuilder nos ha permitido poner en práctica y fortalecer nuestras habilidades profesionales, brindándonos una valiosa experiencia en un proyecto real. Además, ha sido fundamental para mejorar nuestra comunicación en equipo, favoreciendo la colaboración y el intercambio de ideas. Este proyecto también nos ha dado una visión más clara y realista de lo que será el mundo laboral, ayudándonos a adaptarnos a los desafíos que conlleva trabajar en un entorno dinámico y profesional. Sin duda, ha sido una experiencia enriquecedora que nos ha preparado para afrontar futuras oportunidades laborales con mayor confianza.</a:t>
            </a:r>
            <a:endParaRPr b="0" i="0" sz="24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8483747" y="1723800"/>
            <a:ext cx="4861571" cy="4861571"/>
          </a:xfrm>
          <a:custGeom>
            <a:rect b="b" l="l" r="r" t="t"/>
            <a:pathLst>
              <a:path extrusionOk="0" h="4861571" w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8"/>
          <p:cNvSpPr/>
          <p:nvPr/>
        </p:nvSpPr>
        <p:spPr>
          <a:xfrm>
            <a:off x="1008104" y="910294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3" l="0" r="0" t="-9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7789036" y="144401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1028930" y="6021307"/>
            <a:ext cx="3100573" cy="871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"/>
          <p:cNvSpPr/>
          <p:nvPr/>
        </p:nvSpPr>
        <p:spPr>
          <a:xfrm>
            <a:off x="7246686" y="3032915"/>
            <a:ext cx="10887593" cy="6542991"/>
          </a:xfrm>
          <a:custGeom>
            <a:rect b="b" l="l" r="r" t="t"/>
            <a:pathLst>
              <a:path extrusionOk="0" h="7930898" w="13913857">
                <a:moveTo>
                  <a:pt x="0" y="0"/>
                </a:moveTo>
                <a:lnTo>
                  <a:pt x="13913857" y="0"/>
                </a:lnTo>
                <a:lnTo>
                  <a:pt x="13913857" y="7930898"/>
                </a:lnTo>
                <a:lnTo>
                  <a:pt x="0" y="7930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028700" y="2076349"/>
            <a:ext cx="95823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45"/>
              <a:buFont typeface="Arial"/>
              <a:buNone/>
            </a:pPr>
            <a:r>
              <a:rPr b="1" i="0" lang="en-US" sz="1044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028700" y="3761580"/>
            <a:ext cx="76047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10"/>
              <a:buFont typeface="Arial"/>
              <a:buNone/>
            </a:pPr>
            <a:r>
              <a:rPr b="1" i="0" lang="en-US" sz="611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PROBLEMÁTICA A RESOLVER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-290712" y="7976292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283248" y="-4518117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028958" y="1028700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3" l="0" r="0" t="-9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7789036" y="144401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21"/>
          <p:cNvCxnSpPr/>
          <p:nvPr/>
        </p:nvCxnSpPr>
        <p:spPr>
          <a:xfrm>
            <a:off x="1028930" y="6021307"/>
            <a:ext cx="3100573" cy="871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1"/>
          <p:cNvSpPr txBox="1"/>
          <p:nvPr/>
        </p:nvSpPr>
        <p:spPr>
          <a:xfrm>
            <a:off x="1028700" y="2076349"/>
            <a:ext cx="95823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45"/>
              <a:buFont typeface="Arial"/>
              <a:buNone/>
            </a:pPr>
            <a:r>
              <a:rPr b="1" i="0" lang="en-US" sz="1044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1028700" y="3761580"/>
            <a:ext cx="76047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10"/>
              <a:buFont typeface="Arial"/>
              <a:buNone/>
            </a:pPr>
            <a:r>
              <a:rPr b="1" i="0" lang="en-US" sz="611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PROBLEMÁTICA A RESOLVER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-290712" y="7976292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4283248" y="-4518117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1028958" y="1028700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4900" y="6206111"/>
            <a:ext cx="11946017" cy="387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02962" y="500807"/>
            <a:ext cx="8175141" cy="528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/>
          <p:nvPr/>
        </p:nvSpPr>
        <p:spPr>
          <a:xfrm>
            <a:off x="0" y="-32266"/>
            <a:ext cx="18288000" cy="10319266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3" l="0" r="0" t="-9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" name="Google Shape;128;p3"/>
          <p:cNvCxnSpPr/>
          <p:nvPr/>
        </p:nvCxnSpPr>
        <p:spPr>
          <a:xfrm>
            <a:off x="1001573" y="3773253"/>
            <a:ext cx="3100573" cy="871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3"/>
          <p:cNvSpPr/>
          <p:nvPr/>
        </p:nvSpPr>
        <p:spPr>
          <a:xfrm>
            <a:off x="6583556" y="247271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9144000" y="-6131962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4426378" y="9032875"/>
            <a:ext cx="6489690" cy="6489690"/>
          </a:xfrm>
          <a:custGeom>
            <a:rect b="b" l="l" r="r" t="t"/>
            <a:pathLst>
              <a:path extrusionOk="0"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9363075" y="1028700"/>
            <a:ext cx="8497279" cy="9173850"/>
          </a:xfrm>
          <a:custGeom>
            <a:rect b="b" l="l" r="r" t="t"/>
            <a:pathLst>
              <a:path extrusionOk="0" h="9173850" w="8497279">
                <a:moveTo>
                  <a:pt x="0" y="0"/>
                </a:moveTo>
                <a:lnTo>
                  <a:pt x="8497279" y="0"/>
                </a:lnTo>
                <a:lnTo>
                  <a:pt x="8497279" y="9173850"/>
                </a:lnTo>
                <a:lnTo>
                  <a:pt x="0" y="91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1001573" y="2507439"/>
            <a:ext cx="6394800" cy="1200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94"/>
              <a:buFont typeface="Arial"/>
              <a:buNone/>
            </a:pPr>
            <a:r>
              <a:rPr b="1" i="0" lang="en-US" sz="709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PROBUILDER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983822" y="1656224"/>
            <a:ext cx="9736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2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SOLUCIÓN PROPUESTA: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1008104" y="910294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944093" y="3822429"/>
            <a:ext cx="96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Probuilder?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983822" y="5098384"/>
            <a:ext cx="96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app móvil que conecta a clientes con contratistas verificados para evitar fraudes en la construcción.</a:t>
            </a:r>
            <a:endParaRPr b="1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944093" y="6209472"/>
            <a:ext cx="106317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 Principales: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304800" y="12013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1001573" y="7202874"/>
            <a:ext cx="959993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Espacio publicitario para pymes.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Generar oportunidades de trabajo.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Brindar servicios confiables para los clientes.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944093" y="8592519"/>
            <a:ext cx="10631814" cy="91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Usuarios Objetivos: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1008104" y="9602985"/>
            <a:ext cx="96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Clientes y contratistas.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3f9b934c3_0_21"/>
          <p:cNvSpPr/>
          <p:nvPr/>
        </p:nvSpPr>
        <p:spPr>
          <a:xfrm>
            <a:off x="0" y="-143690"/>
            <a:ext cx="18288000" cy="10576542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07" l="0" r="0" t="-92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g313f9b934c3_0_21"/>
          <p:cNvCxnSpPr/>
          <p:nvPr/>
        </p:nvCxnSpPr>
        <p:spPr>
          <a:xfrm>
            <a:off x="1001573" y="3115228"/>
            <a:ext cx="3100500" cy="8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g313f9b934c3_0_21"/>
          <p:cNvSpPr/>
          <p:nvPr/>
        </p:nvSpPr>
        <p:spPr>
          <a:xfrm>
            <a:off x="6583556" y="247271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313f9b934c3_0_21"/>
          <p:cNvSpPr/>
          <p:nvPr/>
        </p:nvSpPr>
        <p:spPr>
          <a:xfrm>
            <a:off x="9144000" y="-6131962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313f9b934c3_0_21"/>
          <p:cNvSpPr/>
          <p:nvPr/>
        </p:nvSpPr>
        <p:spPr>
          <a:xfrm>
            <a:off x="4426378" y="9032875"/>
            <a:ext cx="6489690" cy="6489690"/>
          </a:xfrm>
          <a:custGeom>
            <a:rect b="b" l="l" r="r" t="t"/>
            <a:pathLst>
              <a:path extrusionOk="0"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13f9b934c3_0_21"/>
          <p:cNvSpPr/>
          <p:nvPr/>
        </p:nvSpPr>
        <p:spPr>
          <a:xfrm>
            <a:off x="9790725" y="1323675"/>
            <a:ext cx="8497279" cy="9173850"/>
          </a:xfrm>
          <a:custGeom>
            <a:rect b="b" l="l" r="r" t="t"/>
            <a:pathLst>
              <a:path extrusionOk="0" h="9173850" w="8497279">
                <a:moveTo>
                  <a:pt x="0" y="0"/>
                </a:moveTo>
                <a:lnTo>
                  <a:pt x="8497279" y="0"/>
                </a:lnTo>
                <a:lnTo>
                  <a:pt x="8497279" y="9173850"/>
                </a:lnTo>
                <a:lnTo>
                  <a:pt x="0" y="91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13f9b934c3_0_21"/>
          <p:cNvSpPr txBox="1"/>
          <p:nvPr/>
        </p:nvSpPr>
        <p:spPr>
          <a:xfrm>
            <a:off x="1001576" y="2051025"/>
            <a:ext cx="849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2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80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CASO DE USO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3f9b934c3_0_21"/>
          <p:cNvSpPr/>
          <p:nvPr/>
        </p:nvSpPr>
        <p:spPr>
          <a:xfrm>
            <a:off x="1008104" y="910294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313f9b934c3_0_21"/>
          <p:cNvSpPr txBox="1"/>
          <p:nvPr/>
        </p:nvSpPr>
        <p:spPr>
          <a:xfrm>
            <a:off x="944100" y="3429000"/>
            <a:ext cx="1473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Requerimientos funcionales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13f9b934c3_0_21"/>
          <p:cNvSpPr/>
          <p:nvPr/>
        </p:nvSpPr>
        <p:spPr>
          <a:xfrm>
            <a:off x="304800" y="120134"/>
            <a:ext cx="31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13f9b934c3_0_21"/>
          <p:cNvSpPr txBox="1"/>
          <p:nvPr/>
        </p:nvSpPr>
        <p:spPr>
          <a:xfrm>
            <a:off x="944100" y="5038134"/>
            <a:ext cx="5025626" cy="2354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●"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Registro de Usuario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●"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●"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Perfil de Usuario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●"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Búsqueda de Maestros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3" l="0" r="0" t="-9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7789036" y="144401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p4"/>
          <p:cNvCxnSpPr/>
          <p:nvPr/>
        </p:nvCxnSpPr>
        <p:spPr>
          <a:xfrm>
            <a:off x="1028930" y="4747292"/>
            <a:ext cx="3100573" cy="871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4"/>
          <p:cNvSpPr/>
          <p:nvPr/>
        </p:nvSpPr>
        <p:spPr>
          <a:xfrm>
            <a:off x="-420645" y="7359503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11997250" y="252332"/>
            <a:ext cx="6327761" cy="4494960"/>
          </a:xfrm>
          <a:custGeom>
            <a:rect b="b" l="l" r="r" t="t"/>
            <a:pathLst>
              <a:path extrusionOk="0" h="7598840" w="11416097">
                <a:moveTo>
                  <a:pt x="0" y="0"/>
                </a:moveTo>
                <a:lnTo>
                  <a:pt x="11416097" y="0"/>
                </a:lnTo>
                <a:lnTo>
                  <a:pt x="11416097" y="7598840"/>
                </a:lnTo>
                <a:lnTo>
                  <a:pt x="0" y="7598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1028823" y="2047774"/>
            <a:ext cx="8115177" cy="109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rPr b="1" i="0" lang="en-US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1028699" y="3183049"/>
            <a:ext cx="12992101" cy="910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5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GENERALES Y ESPECÍFICOS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5357703" y="-4641936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616104" y="6327760"/>
            <a:ext cx="8269514" cy="2769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41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Desarrollar una plataforma segura y confiable que permita a los clientes publicar, comparar y contratar servicios de construcción, y a la vez ser una plataforma que brinde trabajos.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9982200" y="5143500"/>
            <a:ext cx="73152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Lograr que al menos 5 maestros se registren en la aplicación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Alcanzar más de 20 clientes registrados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Recibir al menos 5 críticas que nos permitan mejorar a través de nuestro buzón de comentarios de nuestra página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1008104" y="910294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69ed1b5be_0_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07" l="0" r="0" t="-92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169ed1b5be_0_6"/>
          <p:cNvSpPr/>
          <p:nvPr/>
        </p:nvSpPr>
        <p:spPr>
          <a:xfrm>
            <a:off x="7789036" y="144401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g3169ed1b5be_0_6"/>
          <p:cNvCxnSpPr/>
          <p:nvPr/>
        </p:nvCxnSpPr>
        <p:spPr>
          <a:xfrm>
            <a:off x="835080" y="3424642"/>
            <a:ext cx="3100500" cy="8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g3169ed1b5be_0_6"/>
          <p:cNvSpPr/>
          <p:nvPr/>
        </p:nvSpPr>
        <p:spPr>
          <a:xfrm>
            <a:off x="-420645" y="7359503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169ed1b5be_0_6"/>
          <p:cNvSpPr/>
          <p:nvPr/>
        </p:nvSpPr>
        <p:spPr>
          <a:xfrm>
            <a:off x="11997250" y="252332"/>
            <a:ext cx="6335934" cy="4502313"/>
          </a:xfrm>
          <a:custGeom>
            <a:rect b="b" l="l" r="r" t="t"/>
            <a:pathLst>
              <a:path extrusionOk="0" h="7598840" w="11416097">
                <a:moveTo>
                  <a:pt x="0" y="0"/>
                </a:moveTo>
                <a:lnTo>
                  <a:pt x="11416097" y="0"/>
                </a:lnTo>
                <a:lnTo>
                  <a:pt x="11416097" y="7598840"/>
                </a:lnTo>
                <a:lnTo>
                  <a:pt x="0" y="7598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3169ed1b5be_0_6"/>
          <p:cNvSpPr txBox="1"/>
          <p:nvPr/>
        </p:nvSpPr>
        <p:spPr>
          <a:xfrm>
            <a:off x="1028823" y="2047774"/>
            <a:ext cx="8115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rPr b="1" i="0" lang="en-US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Evidencias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169ed1b5be_0_6"/>
          <p:cNvSpPr txBox="1"/>
          <p:nvPr/>
        </p:nvSpPr>
        <p:spPr>
          <a:xfrm>
            <a:off x="1028699" y="3183049"/>
            <a:ext cx="1299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5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169ed1b5be_0_6"/>
          <p:cNvSpPr/>
          <p:nvPr/>
        </p:nvSpPr>
        <p:spPr>
          <a:xfrm>
            <a:off x="5357703" y="-4641936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169ed1b5be_0_6"/>
          <p:cNvSpPr txBox="1"/>
          <p:nvPr/>
        </p:nvSpPr>
        <p:spPr>
          <a:xfrm>
            <a:off x="616104" y="6327760"/>
            <a:ext cx="826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41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3169ed1b5be_0_6"/>
          <p:cNvSpPr txBox="1"/>
          <p:nvPr/>
        </p:nvSpPr>
        <p:spPr>
          <a:xfrm>
            <a:off x="9982200" y="5143500"/>
            <a:ext cx="7315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3169ed1b5be_0_6"/>
          <p:cNvSpPr/>
          <p:nvPr/>
        </p:nvSpPr>
        <p:spPr>
          <a:xfrm>
            <a:off x="1008104" y="910294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3169ed1b5be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900" y="3870806"/>
            <a:ext cx="4510675" cy="587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169ed1b5be_0_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97250" y="6091875"/>
            <a:ext cx="4166825" cy="23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169ed1b5be_0_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4050" y="2493375"/>
            <a:ext cx="3733800" cy="587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3" l="0" r="0" t="-9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5"/>
          <p:cNvCxnSpPr/>
          <p:nvPr/>
        </p:nvCxnSpPr>
        <p:spPr>
          <a:xfrm>
            <a:off x="1028700" y="4058835"/>
            <a:ext cx="3100573" cy="871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5"/>
          <p:cNvSpPr/>
          <p:nvPr/>
        </p:nvSpPr>
        <p:spPr>
          <a:xfrm>
            <a:off x="9363198" y="-6969215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8824715" y="-6277754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9796119" y="714022"/>
            <a:ext cx="3242957" cy="3242957"/>
          </a:xfrm>
          <a:custGeom>
            <a:rect b="b" l="l" r="r" t="t"/>
            <a:pathLst>
              <a:path extrusionOk="0" h="3242957" w="3242957">
                <a:moveTo>
                  <a:pt x="0" y="0"/>
                </a:moveTo>
                <a:lnTo>
                  <a:pt x="3242957" y="0"/>
                </a:lnTo>
                <a:lnTo>
                  <a:pt x="3242957" y="3242957"/>
                </a:lnTo>
                <a:lnTo>
                  <a:pt x="0" y="3242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14016343" y="714022"/>
            <a:ext cx="3242957" cy="3278235"/>
          </a:xfrm>
          <a:custGeom>
            <a:rect b="b" l="l" r="r" t="t"/>
            <a:pathLst>
              <a:path extrusionOk="0" h="3242957" w="3242957">
                <a:moveTo>
                  <a:pt x="0" y="0"/>
                </a:moveTo>
                <a:lnTo>
                  <a:pt x="3242957" y="0"/>
                </a:lnTo>
                <a:lnTo>
                  <a:pt x="3242957" y="3242957"/>
                </a:lnTo>
                <a:lnTo>
                  <a:pt x="0" y="3242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11842047" y="5279494"/>
            <a:ext cx="3242957" cy="3242957"/>
          </a:xfrm>
          <a:custGeom>
            <a:rect b="b" l="l" r="r" t="t"/>
            <a:pathLst>
              <a:path extrusionOk="0" h="3242957" w="3242957">
                <a:moveTo>
                  <a:pt x="0" y="0"/>
                </a:moveTo>
                <a:lnTo>
                  <a:pt x="3242957" y="0"/>
                </a:lnTo>
                <a:lnTo>
                  <a:pt x="3242957" y="3242958"/>
                </a:lnTo>
                <a:lnTo>
                  <a:pt x="0" y="3242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1028700" y="1991761"/>
            <a:ext cx="7576817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94"/>
              <a:buFont typeface="Arial"/>
              <a:buNone/>
            </a:pPr>
            <a:r>
              <a:rPr b="1" i="0" lang="en-US" sz="709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1028700" y="4645616"/>
            <a:ext cx="7138122" cy="3656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 alcanzar los objetivos de Probuilder, optamos por utilizar la 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metodología ágil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Esta metodología permite una mejora continua y facilita la colaboración en equipo.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9628262" y="4129171"/>
            <a:ext cx="357867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4"/>
              <a:buFont typeface="Arial"/>
              <a:buNone/>
            </a:pPr>
            <a:r>
              <a:rPr b="1" i="0" lang="en-US" sz="293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 Owner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 txBox="1"/>
          <p:nvPr/>
        </p:nvSpPr>
        <p:spPr>
          <a:xfrm>
            <a:off x="10009330" y="4606260"/>
            <a:ext cx="2816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r>
              <a:rPr b="0" i="1" lang="en-US" sz="230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Marcelo Montecino</a:t>
            </a:r>
            <a:endParaRPr b="0" i="1" sz="2309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5"/>
          <p:cNvSpPr txBox="1"/>
          <p:nvPr/>
        </p:nvSpPr>
        <p:spPr>
          <a:xfrm>
            <a:off x="14229554" y="4129171"/>
            <a:ext cx="2816534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4"/>
              <a:buFont typeface="Arial"/>
              <a:buNone/>
            </a:pPr>
            <a:r>
              <a:rPr b="1" i="0" lang="en-US" sz="293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Scrum Master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"/>
          <p:cNvSpPr txBox="1"/>
          <p:nvPr/>
        </p:nvSpPr>
        <p:spPr>
          <a:xfrm>
            <a:off x="14229554" y="4606260"/>
            <a:ext cx="2816534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r>
              <a:rPr b="0" i="1" lang="en-US" sz="230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Matías Estay</a:t>
            </a:r>
            <a:endParaRPr b="0" i="1" sz="2309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5"/>
          <p:cNvSpPr txBox="1"/>
          <p:nvPr/>
        </p:nvSpPr>
        <p:spPr>
          <a:xfrm>
            <a:off x="11842047" y="8659365"/>
            <a:ext cx="357867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4"/>
              <a:buFont typeface="Arial"/>
              <a:buNone/>
            </a:pPr>
            <a:r>
              <a:rPr b="1" i="0" lang="en-US" sz="293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"/>
          <p:cNvSpPr txBox="1"/>
          <p:nvPr/>
        </p:nvSpPr>
        <p:spPr>
          <a:xfrm>
            <a:off x="12223115" y="9130019"/>
            <a:ext cx="2816534" cy="1172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r>
              <a:rPr b="0" i="1" lang="en-US" sz="230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Matías Estay</a:t>
            </a:r>
            <a:endParaRPr b="0" i="1" sz="2309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r>
              <a:rPr b="0" i="1" lang="en-US" sz="230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Marcelo Montecino</a:t>
            </a:r>
            <a:endParaRPr b="0" i="1" sz="2309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r>
              <a:rPr b="0" i="1" lang="en-US" sz="230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Paula Velásquez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"/>
          <p:cNvSpPr/>
          <p:nvPr/>
        </p:nvSpPr>
        <p:spPr>
          <a:xfrm>
            <a:off x="4529530" y="8649137"/>
            <a:ext cx="5675656" cy="5675656"/>
          </a:xfrm>
          <a:custGeom>
            <a:rect b="b" l="l" r="r" t="t"/>
            <a:pathLst>
              <a:path extrusionOk="0"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"/>
          <p:cNvSpPr txBox="1"/>
          <p:nvPr/>
        </p:nvSpPr>
        <p:spPr>
          <a:xfrm>
            <a:off x="1028700" y="2943881"/>
            <a:ext cx="8115300" cy="1013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67"/>
              <a:buFont typeface="Arial"/>
              <a:buNone/>
            </a:pPr>
            <a:r>
              <a:rPr b="1" i="0" lang="en-US" sz="7167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ROLES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1008104" y="910294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le profile with solid fill" id="213" name="Google Shape;21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63687" y="1167229"/>
            <a:ext cx="2307686" cy="230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le profile with solid fill" id="214" name="Google Shape;21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51202" y="1167229"/>
            <a:ext cx="2307686" cy="230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male Profile outline" id="215" name="Google Shape;21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640513" y="6077960"/>
            <a:ext cx="1646023" cy="164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3" l="0" r="0" t="-9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10661750" y="-5088231"/>
            <a:ext cx="9065379" cy="9065379"/>
          </a:xfrm>
          <a:custGeom>
            <a:rect b="b" l="l" r="r" t="t"/>
            <a:pathLst>
              <a:path extrusionOk="0"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7789036" y="144401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p6"/>
          <p:cNvCxnSpPr/>
          <p:nvPr/>
        </p:nvCxnSpPr>
        <p:spPr>
          <a:xfrm>
            <a:off x="5420976" y="2171700"/>
            <a:ext cx="3100573" cy="871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6"/>
          <p:cNvSpPr txBox="1"/>
          <p:nvPr/>
        </p:nvSpPr>
        <p:spPr>
          <a:xfrm>
            <a:off x="5325425" y="898989"/>
            <a:ext cx="8115177" cy="109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rPr b="1" i="0" lang="en-US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 DE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9906000" y="937461"/>
            <a:ext cx="8115300" cy="1013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23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rPr b="1" i="0" lang="en-US" sz="7700" u="none" cap="none" strike="noStrike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4333990" y="8713289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1008104" y="910294"/>
            <a:ext cx="3309217" cy="813516"/>
          </a:xfrm>
          <a:custGeom>
            <a:rect b="b" l="l" r="r" t="t"/>
            <a:pathLst>
              <a:path extrusionOk="0" h="813516" w="3309217">
                <a:moveTo>
                  <a:pt x="0" y="0"/>
                </a:moveTo>
                <a:lnTo>
                  <a:pt x="3309217" y="0"/>
                </a:lnTo>
                <a:lnTo>
                  <a:pt x="3309217" y="813516"/>
                </a:lnTo>
                <a:lnTo>
                  <a:pt x="0" y="813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8001" y="2598802"/>
            <a:ext cx="16232865" cy="691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paula velasquez gonzalez</dc:creator>
</cp:coreProperties>
</file>